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84" r:id="rId1"/>
  </p:sldMasterIdLst>
  <p:sldIdLst>
    <p:sldId id="256" r:id="rId2"/>
    <p:sldId id="257" r:id="rId3"/>
    <p:sldId id="259" r:id="rId4"/>
    <p:sldId id="258"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0" d="100"/>
          <a:sy n="70" d="100"/>
        </p:scale>
        <p:origin x="536" y="-2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jpg>
</file>

<file path=ppt/media/image12.png>
</file>

<file path=ppt/media/image2.png>
</file>

<file path=ppt/media/image3.png>
</file>

<file path=ppt/media/image4.png>
</file>

<file path=ppt/media/image5.jpg>
</file>

<file path=ppt/media/image6.png>
</file>

<file path=ppt/media/image7.jpg>
</file>

<file path=ppt/media/image8.jpeg>
</file>

<file path=ppt/media/image9.webp>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123249121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729590-E8D2-4C4C-9A3B-D6F321A18032}" type="datetimeFigureOut">
              <a:rPr lang="en-IN" smtClean="0"/>
              <a:t>25-05-2022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3850066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27362111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35793559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6653939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39167158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26677970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4937963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57245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769705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729590-E8D2-4C4C-9A3B-D6F321A18032}" type="datetimeFigureOut">
              <a:rPr lang="en-IN" smtClean="0"/>
              <a:t>25-05-2022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2390966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729590-E8D2-4C4C-9A3B-D6F321A18032}" type="datetimeFigureOut">
              <a:rPr lang="en-IN" smtClean="0"/>
              <a:t>25-05-2022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42928507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729590-E8D2-4C4C-9A3B-D6F321A18032}" type="datetimeFigureOut">
              <a:rPr lang="en-IN" smtClean="0"/>
              <a:t>25-05-2022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1217323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729590-E8D2-4C4C-9A3B-D6F321A18032}" type="datetimeFigureOut">
              <a:rPr lang="en-IN" smtClean="0"/>
              <a:t>25-05-2022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23437565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59729590-E8D2-4C4C-9A3B-D6F321A18032}" type="datetimeFigureOut">
              <a:rPr lang="en-IN" smtClean="0"/>
              <a:t>25-05-2022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4032208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729590-E8D2-4C4C-9A3B-D6F321A18032}" type="datetimeFigureOut">
              <a:rPr lang="en-IN" smtClean="0"/>
              <a:t>25-05-2022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2501243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729590-E8D2-4C4C-9A3B-D6F321A18032}" type="datetimeFigureOut">
              <a:rPr lang="en-IN" smtClean="0"/>
              <a:t>25-05-2022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3AC05-DD15-41A4-B20D-1F763A4EEF0B}" type="slidenum">
              <a:rPr lang="en-IN" smtClean="0"/>
              <a:t>‹#›</a:t>
            </a:fld>
            <a:endParaRPr lang="en-IN"/>
          </a:p>
        </p:txBody>
      </p:sp>
    </p:spTree>
    <p:extLst>
      <p:ext uri="{BB962C8B-B14F-4D97-AF65-F5344CB8AC3E}">
        <p14:creationId xmlns:p14="http://schemas.microsoft.com/office/powerpoint/2010/main" val="1723717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9729590-E8D2-4C4C-9A3B-D6F321A18032}" type="datetimeFigureOut">
              <a:rPr lang="en-IN" smtClean="0"/>
              <a:t>25-05-2022</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E63AC05-DD15-41A4-B20D-1F763A4EEF0B}" type="slidenum">
              <a:rPr lang="en-IN" smtClean="0"/>
              <a:t>‹#›</a:t>
            </a:fld>
            <a:endParaRPr lang="en-IN"/>
          </a:p>
        </p:txBody>
      </p:sp>
    </p:spTree>
    <p:extLst>
      <p:ext uri="{BB962C8B-B14F-4D97-AF65-F5344CB8AC3E}">
        <p14:creationId xmlns:p14="http://schemas.microsoft.com/office/powerpoint/2010/main" val="3770710470"/>
      </p:ext>
    </p:extLst>
  </p:cSld>
  <p:clrMap bg1="dk1" tx1="lt1" bg2="dk2" tx2="lt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 id="2147483996" r:id="rId12"/>
    <p:sldLayoutId id="2147483997" r:id="rId13"/>
    <p:sldLayoutId id="2147483998" r:id="rId14"/>
    <p:sldLayoutId id="2147483999" r:id="rId15"/>
    <p:sldLayoutId id="2147484000" r:id="rId16"/>
    <p:sldLayoutId id="214748400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webp"/><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36E50-FE3A-2459-2E8A-CF1DB973607C}"/>
              </a:ext>
            </a:extLst>
          </p:cNvPr>
          <p:cNvSpPr>
            <a:spLocks noGrp="1"/>
          </p:cNvSpPr>
          <p:nvPr>
            <p:ph type="ctrTitle"/>
          </p:nvPr>
        </p:nvSpPr>
        <p:spPr/>
        <p:txBody>
          <a:bodyPr/>
          <a:lstStyle/>
          <a:p>
            <a:r>
              <a:rPr lang="en-IN" dirty="0"/>
              <a:t>Drone </a:t>
            </a:r>
            <a:r>
              <a:rPr lang="en-IN" dirty="0" err="1"/>
              <a:t>jatti</a:t>
            </a:r>
            <a:r>
              <a:rPr lang="en-IN" dirty="0"/>
              <a:t> ne..</a:t>
            </a:r>
          </a:p>
        </p:txBody>
      </p:sp>
      <p:sp>
        <p:nvSpPr>
          <p:cNvPr id="3" name="Subtitle 2">
            <a:extLst>
              <a:ext uri="{FF2B5EF4-FFF2-40B4-BE49-F238E27FC236}">
                <a16:creationId xmlns:a16="http://schemas.microsoft.com/office/drawing/2014/main" id="{E7DFDC0C-FC18-63C7-BCD9-1C644A26FB82}"/>
              </a:ext>
            </a:extLst>
          </p:cNvPr>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3241127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DF8FF-50AF-6717-8E5F-658D0891EF5F}"/>
              </a:ext>
            </a:extLst>
          </p:cNvPr>
          <p:cNvSpPr>
            <a:spLocks noGrp="1"/>
          </p:cNvSpPr>
          <p:nvPr>
            <p:ph type="title"/>
          </p:nvPr>
        </p:nvSpPr>
        <p:spPr>
          <a:xfrm>
            <a:off x="845757" y="228599"/>
            <a:ext cx="3360484" cy="550565"/>
          </a:xfrm>
        </p:spPr>
        <p:txBody>
          <a:bodyPr/>
          <a:lstStyle/>
          <a:p>
            <a:r>
              <a:rPr lang="en-IN" b="1" dirty="0">
                <a:solidFill>
                  <a:schemeClr val="accent3">
                    <a:lumMod val="20000"/>
                    <a:lumOff val="80000"/>
                  </a:schemeClr>
                </a:solidFill>
                <a:effectLst>
                  <a:outerShdw blurRad="38100" dist="38100" dir="2700000" algn="tl">
                    <a:srgbClr val="000000">
                      <a:alpha val="43137"/>
                    </a:srgbClr>
                  </a:outerShdw>
                </a:effectLst>
                <a:latin typeface="Bahnschrift" panose="020B0502040204020203" pitchFamily="34" charset="0"/>
              </a:rPr>
              <a:t>What is a Drone?</a:t>
            </a:r>
          </a:p>
        </p:txBody>
      </p:sp>
      <p:pic>
        <p:nvPicPr>
          <p:cNvPr id="5" name="Picture Placeholder 4">
            <a:extLst>
              <a:ext uri="{FF2B5EF4-FFF2-40B4-BE49-F238E27FC236}">
                <a16:creationId xmlns:a16="http://schemas.microsoft.com/office/drawing/2014/main" id="{4D236F2E-8D74-D351-5FFD-DB1969A32FEF}"/>
              </a:ext>
            </a:extLst>
          </p:cNvPr>
          <p:cNvPicPr>
            <a:picLocks noGrp="1" noChangeAspect="1"/>
          </p:cNvPicPr>
          <p:nvPr>
            <p:ph type="pic" idx="1"/>
          </p:nvPr>
        </p:nvPicPr>
        <p:blipFill rotWithShape="1">
          <a:blip r:embed="rId2"/>
          <a:srcRect l="305" r="277"/>
          <a:stretch/>
        </p:blipFill>
        <p:spPr>
          <a:xfrm>
            <a:off x="6096000" y="950976"/>
            <a:ext cx="5968655" cy="4526280"/>
          </a:xfrm>
          <a:prstGeom prst="rect">
            <a:avLst/>
          </a:prstGeom>
        </p:spPr>
      </p:pic>
      <p:sp>
        <p:nvSpPr>
          <p:cNvPr id="4" name="Text Placeholder 3">
            <a:extLst>
              <a:ext uri="{FF2B5EF4-FFF2-40B4-BE49-F238E27FC236}">
                <a16:creationId xmlns:a16="http://schemas.microsoft.com/office/drawing/2014/main" id="{058B5F15-EFA1-E18C-43FA-8D317AEF436B}"/>
              </a:ext>
            </a:extLst>
          </p:cNvPr>
          <p:cNvSpPr>
            <a:spLocks noGrp="1"/>
          </p:cNvSpPr>
          <p:nvPr>
            <p:ph type="body" sz="half" idx="2"/>
          </p:nvPr>
        </p:nvSpPr>
        <p:spPr>
          <a:xfrm>
            <a:off x="182880" y="950976"/>
            <a:ext cx="5913120" cy="5239512"/>
          </a:xfrm>
        </p:spPr>
        <p:txBody>
          <a:bodyPr>
            <a:noAutofit/>
          </a:bodyPr>
          <a:lstStyle/>
          <a:p>
            <a:r>
              <a:rPr lang="en-IN" dirty="0">
                <a:solidFill>
                  <a:schemeClr val="tx1">
                    <a:lumMod val="95000"/>
                  </a:schemeClr>
                </a:solidFill>
                <a:effectLst>
                  <a:outerShdw blurRad="38100" dist="38100" dir="2700000" algn="tl">
                    <a:srgbClr val="000000">
                      <a:alpha val="43137"/>
                    </a:srgbClr>
                  </a:outerShdw>
                </a:effectLst>
              </a:rPr>
              <a:t>A drone is an </a:t>
            </a:r>
            <a:r>
              <a:rPr lang="en-IN" b="1" i="1" dirty="0">
                <a:solidFill>
                  <a:schemeClr val="accent2">
                    <a:lumMod val="40000"/>
                    <a:lumOff val="60000"/>
                  </a:schemeClr>
                </a:solidFill>
                <a:effectLst>
                  <a:outerShdw blurRad="38100" dist="38100" dir="2700000" algn="tl">
                    <a:srgbClr val="000000">
                      <a:alpha val="43137"/>
                    </a:srgbClr>
                  </a:outerShdw>
                </a:effectLst>
              </a:rPr>
              <a:t>unmanned aircraft</a:t>
            </a:r>
            <a:r>
              <a:rPr lang="en-IN" dirty="0">
                <a:solidFill>
                  <a:schemeClr val="tx1">
                    <a:lumMod val="95000"/>
                  </a:schemeClr>
                </a:solidFill>
                <a:effectLst>
                  <a:outerShdw blurRad="38100" dist="38100" dir="2700000" algn="tl">
                    <a:srgbClr val="000000">
                      <a:alpha val="43137"/>
                    </a:srgbClr>
                  </a:outerShdw>
                </a:effectLst>
              </a:rPr>
              <a:t>. Drones are more formally known as unmanned aerial vehicles (UAVs) or unmanned aircraft systems. </a:t>
            </a:r>
          </a:p>
          <a:p>
            <a:pPr marL="285750" indent="-285750">
              <a:buFont typeface="Arial" panose="020B0604020202020204" pitchFamily="34" charset="0"/>
              <a:buChar char="•"/>
            </a:pPr>
            <a:r>
              <a:rPr lang="en-IN" dirty="0">
                <a:solidFill>
                  <a:schemeClr val="tx1">
                    <a:lumMod val="95000"/>
                  </a:schemeClr>
                </a:solidFill>
                <a:effectLst>
                  <a:outerShdw blurRad="38100" dist="38100" dir="2700000" algn="tl">
                    <a:srgbClr val="000000">
                      <a:alpha val="43137"/>
                    </a:srgbClr>
                  </a:outerShdw>
                </a:effectLst>
              </a:rPr>
              <a:t>Essentially, a drone is a </a:t>
            </a:r>
            <a:r>
              <a:rPr lang="en-IN" b="1" i="1" dirty="0">
                <a:solidFill>
                  <a:schemeClr val="accent3">
                    <a:lumMod val="40000"/>
                    <a:lumOff val="60000"/>
                  </a:schemeClr>
                </a:solidFill>
                <a:effectLst>
                  <a:outerShdw blurRad="38100" dist="38100" dir="2700000" algn="tl">
                    <a:srgbClr val="000000">
                      <a:alpha val="43137"/>
                    </a:srgbClr>
                  </a:outerShdw>
                </a:effectLst>
              </a:rPr>
              <a:t>flying robot </a:t>
            </a:r>
            <a:r>
              <a:rPr lang="en-IN" dirty="0">
                <a:solidFill>
                  <a:schemeClr val="tx1">
                    <a:lumMod val="95000"/>
                  </a:schemeClr>
                </a:solidFill>
                <a:effectLst>
                  <a:outerShdw blurRad="38100" dist="38100" dir="2700000" algn="tl">
                    <a:srgbClr val="000000">
                      <a:alpha val="43137"/>
                    </a:srgbClr>
                  </a:outerShdw>
                </a:effectLst>
              </a:rPr>
              <a:t>that can be remotely controlled or fly autonomously using software-controlled flight plans in its embedded systems, that work in conjunction with onboard sensors and a global positioning system (GPS).</a:t>
            </a:r>
          </a:p>
          <a:p>
            <a:pPr marL="285750" indent="-285750">
              <a:buFont typeface="Arial" panose="020B0604020202020204" pitchFamily="34" charset="0"/>
              <a:buChar char="•"/>
            </a:pPr>
            <a:r>
              <a:rPr lang="en-IN" dirty="0">
                <a:solidFill>
                  <a:schemeClr val="tx1">
                    <a:lumMod val="95000"/>
                  </a:schemeClr>
                </a:solidFill>
                <a:effectLst>
                  <a:outerShdw blurRad="38100" dist="38100" dir="2700000" algn="tl">
                    <a:srgbClr val="000000">
                      <a:alpha val="43137"/>
                    </a:srgbClr>
                  </a:outerShdw>
                </a:effectLst>
              </a:rPr>
              <a:t>UAVs were most often associated with the military. They were initially used for anti-aircraft target practice, intelligence gathering and, more controversially, as weapons platforms. Drones are now also used in a range of civilian roles, including the following:</a:t>
            </a:r>
          </a:p>
          <a:p>
            <a:pPr marL="285750" indent="-285750">
              <a:buFont typeface="Arial" panose="020B0604020202020204" pitchFamily="34" charset="0"/>
              <a:buChar char="•"/>
            </a:pPr>
            <a:r>
              <a:rPr lang="en-IN" dirty="0">
                <a:solidFill>
                  <a:schemeClr val="tx1">
                    <a:lumMod val="95000"/>
                  </a:schemeClr>
                </a:solidFill>
                <a:effectLst>
                  <a:outerShdw blurRad="38100" dist="38100" dir="2700000" algn="tl">
                    <a:srgbClr val="000000">
                      <a:alpha val="43137"/>
                    </a:srgbClr>
                  </a:outerShdw>
                </a:effectLst>
              </a:rPr>
              <a:t>search and rescue, surveillance, traffic monitoring, weather monitoring, firefighting, personal use, drone-based photography, videography, agriculture, delivery services</a:t>
            </a:r>
          </a:p>
          <a:p>
            <a:pPr marL="285750" indent="-285750">
              <a:buFont typeface="Arial" panose="020B0604020202020204" pitchFamily="34" charset="0"/>
              <a:buChar char="•"/>
            </a:pPr>
            <a:endParaRPr lang="en-IN" dirty="0">
              <a:solidFill>
                <a:schemeClr val="tx1">
                  <a:lumMod val="95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25137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1F0CF-9D31-7F7D-F384-903E89676E90}"/>
              </a:ext>
            </a:extLst>
          </p:cNvPr>
          <p:cNvSpPr>
            <a:spLocks noGrp="1"/>
          </p:cNvSpPr>
          <p:nvPr>
            <p:ph type="title"/>
          </p:nvPr>
        </p:nvSpPr>
        <p:spPr>
          <a:xfrm>
            <a:off x="476781" y="369602"/>
            <a:ext cx="4425695" cy="873982"/>
          </a:xfrm>
        </p:spPr>
        <p:txBody>
          <a:bodyPr>
            <a:normAutofit fontScale="90000"/>
          </a:bodyPr>
          <a:lstStyle/>
          <a:p>
            <a:r>
              <a:rPr lang="en-IN" b="1"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rPr>
              <a:t>How do drones work?</a:t>
            </a:r>
            <a:br>
              <a:rPr lang="en-IN" b="1"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rPr>
            </a:br>
            <a:endParaRPr lang="en-IN" b="1"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endParaRPr>
          </a:p>
        </p:txBody>
      </p:sp>
      <p:sp>
        <p:nvSpPr>
          <p:cNvPr id="4" name="Text Placeholder 3">
            <a:extLst>
              <a:ext uri="{FF2B5EF4-FFF2-40B4-BE49-F238E27FC236}">
                <a16:creationId xmlns:a16="http://schemas.microsoft.com/office/drawing/2014/main" id="{6FB2B2AB-7B3B-6AB5-C7C7-D5E48711C279}"/>
              </a:ext>
            </a:extLst>
          </p:cNvPr>
          <p:cNvSpPr>
            <a:spLocks noGrp="1"/>
          </p:cNvSpPr>
          <p:nvPr>
            <p:ph type="body" sz="half" idx="2"/>
          </p:nvPr>
        </p:nvSpPr>
        <p:spPr>
          <a:xfrm>
            <a:off x="230055" y="1097280"/>
            <a:ext cx="4672421" cy="5175504"/>
          </a:xfrm>
        </p:spPr>
        <p:txBody>
          <a:bodyPr/>
          <a:lstStyle/>
          <a:p>
            <a:r>
              <a:rPr lang="en-IN" dirty="0">
                <a:effectLst>
                  <a:outerShdw blurRad="38100" dist="38100" dir="2700000" algn="tl">
                    <a:srgbClr val="000000">
                      <a:alpha val="43137"/>
                    </a:srgbClr>
                  </a:outerShdw>
                </a:effectLst>
              </a:rPr>
              <a:t>Drones have two basic functions: </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flight mode</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navigation</a:t>
            </a:r>
          </a:p>
          <a:p>
            <a:r>
              <a:rPr lang="en-IN" dirty="0">
                <a:effectLst>
                  <a:outerShdw blurRad="38100" dist="38100" dir="2700000" algn="tl">
                    <a:srgbClr val="000000">
                      <a:alpha val="43137"/>
                    </a:srgbClr>
                  </a:outerShdw>
                </a:effectLst>
              </a:rPr>
              <a:t>To fly, drones must have a </a:t>
            </a:r>
            <a:r>
              <a:rPr lang="en-IN" b="1" i="1" dirty="0">
                <a:solidFill>
                  <a:schemeClr val="tx2"/>
                </a:solidFill>
                <a:effectLst>
                  <a:outerShdw blurRad="38100" dist="38100" dir="2700000" algn="tl">
                    <a:srgbClr val="000000">
                      <a:alpha val="43137"/>
                    </a:srgbClr>
                  </a:outerShdw>
                </a:effectLst>
              </a:rPr>
              <a:t>power source</a:t>
            </a:r>
            <a:r>
              <a:rPr lang="en-IN" dirty="0">
                <a:effectLst>
                  <a:outerShdw blurRad="38100" dist="38100" dir="2700000" algn="tl">
                    <a:srgbClr val="000000">
                      <a:alpha val="43137"/>
                    </a:srgbClr>
                  </a:outerShdw>
                </a:effectLst>
              </a:rPr>
              <a:t>, such as battery or fuel. They also have </a:t>
            </a:r>
            <a:r>
              <a:rPr lang="en-IN" b="1" i="1" dirty="0">
                <a:solidFill>
                  <a:schemeClr val="tx2"/>
                </a:solidFill>
                <a:effectLst>
                  <a:outerShdw blurRad="38100" dist="38100" dir="2700000" algn="tl">
                    <a:srgbClr val="000000">
                      <a:alpha val="43137"/>
                    </a:srgbClr>
                  </a:outerShdw>
                </a:effectLst>
              </a:rPr>
              <a:t>rotors, propellers and a frame</a:t>
            </a:r>
            <a:r>
              <a:rPr lang="en-IN" dirty="0">
                <a:effectLst>
                  <a:outerShdw blurRad="38100" dist="38100" dir="2700000" algn="tl">
                    <a:srgbClr val="000000">
                      <a:alpha val="43137"/>
                    </a:srgbClr>
                  </a:outerShdw>
                </a:effectLst>
              </a:rPr>
              <a:t>. The frame of a drone is typically made of a lightweight, composite material to reduce weight and increase manoeuvrability.</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Drones require a </a:t>
            </a:r>
            <a:r>
              <a:rPr lang="en-IN" b="1" i="1" dirty="0">
                <a:solidFill>
                  <a:schemeClr val="tx2"/>
                </a:solidFill>
                <a:effectLst>
                  <a:outerShdw blurRad="38100" dist="38100" dir="2700000" algn="tl">
                    <a:srgbClr val="000000">
                      <a:alpha val="43137"/>
                    </a:srgbClr>
                  </a:outerShdw>
                </a:effectLst>
              </a:rPr>
              <a:t>controller</a:t>
            </a:r>
            <a:r>
              <a:rPr lang="en-IN" dirty="0">
                <a:effectLst>
                  <a:outerShdw blurRad="38100" dist="38100" dir="2700000" algn="tl">
                    <a:srgbClr val="000000">
                      <a:alpha val="43137"/>
                    </a:srgbClr>
                  </a:outerShdw>
                </a:effectLst>
              </a:rPr>
              <a:t>, which lets the operator use remote controls to launch, navigate and land the aircraft. Controllers communicate with the drone using </a:t>
            </a:r>
            <a:r>
              <a:rPr lang="en-IN" b="1" i="1" dirty="0">
                <a:solidFill>
                  <a:schemeClr val="tx2"/>
                </a:solidFill>
                <a:effectLst>
                  <a:outerShdw blurRad="38100" dist="38100" dir="2700000" algn="tl">
                    <a:srgbClr val="000000">
                      <a:alpha val="43137"/>
                    </a:srgbClr>
                  </a:outerShdw>
                </a:effectLst>
              </a:rPr>
              <a:t>radio waves</a:t>
            </a:r>
            <a:r>
              <a:rPr lang="en-IN" dirty="0">
                <a:effectLst>
                  <a:outerShdw blurRad="38100" dist="38100" dir="2700000" algn="tl">
                    <a:srgbClr val="000000">
                      <a:alpha val="43137"/>
                    </a:srgbClr>
                  </a:outerShdw>
                </a:effectLst>
              </a:rPr>
              <a:t>, such as Wi-Fi.</a:t>
            </a:r>
          </a:p>
          <a:p>
            <a:endParaRPr lang="en-IN" dirty="0">
              <a:effectLst>
                <a:outerShdw blurRad="38100" dist="38100" dir="2700000" algn="tl">
                  <a:srgbClr val="000000">
                    <a:alpha val="43137"/>
                  </a:srgbClr>
                </a:outerShdw>
              </a:effectLst>
            </a:endParaRPr>
          </a:p>
        </p:txBody>
      </p:sp>
      <p:pic>
        <p:nvPicPr>
          <p:cNvPr id="11" name="Picture Placeholder 10">
            <a:extLst>
              <a:ext uri="{FF2B5EF4-FFF2-40B4-BE49-F238E27FC236}">
                <a16:creationId xmlns:a16="http://schemas.microsoft.com/office/drawing/2014/main" id="{B0F9C718-6D17-E643-8D46-A4C05F06B6E0}"/>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68" r="190"/>
          <a:stretch/>
        </p:blipFill>
        <p:spPr>
          <a:xfrm>
            <a:off x="4902476" y="585216"/>
            <a:ext cx="7235353" cy="5175504"/>
          </a:xfrm>
          <a:prstGeom prst="roundRect">
            <a:avLst>
              <a:gd name="adj" fmla="val 4417"/>
            </a:avLst>
          </a:prstGeom>
        </p:spPr>
      </p:pic>
    </p:spTree>
    <p:extLst>
      <p:ext uri="{BB962C8B-B14F-4D97-AF65-F5344CB8AC3E}">
        <p14:creationId xmlns:p14="http://schemas.microsoft.com/office/powerpoint/2010/main" val="952770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10EA0-0BB3-26D9-860B-FEC584F2EE6D}"/>
              </a:ext>
            </a:extLst>
          </p:cNvPr>
          <p:cNvSpPr>
            <a:spLocks noGrp="1"/>
          </p:cNvSpPr>
          <p:nvPr>
            <p:ph type="title"/>
          </p:nvPr>
        </p:nvSpPr>
        <p:spPr>
          <a:xfrm>
            <a:off x="429767" y="301752"/>
            <a:ext cx="5239513" cy="1014984"/>
          </a:xfrm>
        </p:spPr>
        <p:txBody>
          <a:bodyPr/>
          <a:lstStyle/>
          <a:p>
            <a:r>
              <a:rPr lang="en-IN" b="1"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rPr>
              <a:t>What are common drone features and components?</a:t>
            </a:r>
          </a:p>
        </p:txBody>
      </p:sp>
      <p:pic>
        <p:nvPicPr>
          <p:cNvPr id="6" name="Picture Placeholder 5">
            <a:extLst>
              <a:ext uri="{FF2B5EF4-FFF2-40B4-BE49-F238E27FC236}">
                <a16:creationId xmlns:a16="http://schemas.microsoft.com/office/drawing/2014/main" id="{12F7CF1D-5FF6-47F1-4F62-F54ED12D9F1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42" r="2673"/>
          <a:stretch/>
        </p:blipFill>
        <p:spPr>
          <a:xfrm>
            <a:off x="5888737" y="941832"/>
            <a:ext cx="5553455" cy="4572000"/>
          </a:xfrm>
        </p:spPr>
      </p:pic>
      <p:sp>
        <p:nvSpPr>
          <p:cNvPr id="4" name="Text Placeholder 3">
            <a:extLst>
              <a:ext uri="{FF2B5EF4-FFF2-40B4-BE49-F238E27FC236}">
                <a16:creationId xmlns:a16="http://schemas.microsoft.com/office/drawing/2014/main" id="{96C9046F-AF39-F021-B23B-56B61A986BBD}"/>
              </a:ext>
            </a:extLst>
          </p:cNvPr>
          <p:cNvSpPr>
            <a:spLocks noGrp="1"/>
          </p:cNvSpPr>
          <p:nvPr>
            <p:ph type="body" sz="half" idx="2"/>
          </p:nvPr>
        </p:nvSpPr>
        <p:spPr>
          <a:xfrm>
            <a:off x="310896" y="1499616"/>
            <a:ext cx="5239513" cy="4864608"/>
          </a:xfrm>
        </p:spPr>
        <p:txBody>
          <a:bodyPr>
            <a:normAutofit lnSpcReduction="10000"/>
          </a:bodyPr>
          <a:lstStyle/>
          <a:p>
            <a:r>
              <a:rPr lang="en-IN" dirty="0">
                <a:effectLst>
                  <a:outerShdw blurRad="38100" dist="38100" dir="2700000" algn="tl">
                    <a:srgbClr val="000000">
                      <a:alpha val="43137"/>
                    </a:srgbClr>
                  </a:outerShdw>
                </a:effectLst>
              </a:rPr>
              <a:t>Drones have a large number of components, including:</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electronic speed controllers, which control a motor's speed and direction flight controller</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GPS module</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Battery</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Antenna</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Receiver</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Cameras</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sensors, including ultrasonic sensors and collision avoidance sensors</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accelerometer, which measures speed and</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altimeter, which measures altitude.</a:t>
            </a:r>
          </a:p>
          <a:p>
            <a:endParaRPr lang="en-IN"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48307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1A422-3115-0A03-738A-0A7E4EB9D0D7}"/>
              </a:ext>
            </a:extLst>
          </p:cNvPr>
          <p:cNvSpPr>
            <a:spLocks noGrp="1"/>
          </p:cNvSpPr>
          <p:nvPr>
            <p:ph type="title"/>
          </p:nvPr>
        </p:nvSpPr>
        <p:spPr>
          <a:xfrm>
            <a:off x="338329" y="306324"/>
            <a:ext cx="4736591" cy="1216152"/>
          </a:xfrm>
        </p:spPr>
        <p:txBody>
          <a:bodyPr>
            <a:normAutofit fontScale="90000"/>
          </a:bodyPr>
          <a:lstStyle/>
          <a:p>
            <a:r>
              <a:rPr lang="en-IN" b="1"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rPr>
              <a:t>What types of drones are available?</a:t>
            </a:r>
            <a:br>
              <a:rPr lang="en-IN" b="1"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rPr>
            </a:br>
            <a:endParaRPr lang="en-IN"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endParaRPr>
          </a:p>
        </p:txBody>
      </p:sp>
      <p:pic>
        <p:nvPicPr>
          <p:cNvPr id="6" name="Picture Placeholder 5">
            <a:extLst>
              <a:ext uri="{FF2B5EF4-FFF2-40B4-BE49-F238E27FC236}">
                <a16:creationId xmlns:a16="http://schemas.microsoft.com/office/drawing/2014/main" id="{572D664F-C29D-3C92-92BC-DCBECD53D56C}"/>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54" r="-2"/>
          <a:stretch/>
        </p:blipFill>
        <p:spPr>
          <a:xfrm>
            <a:off x="5516148" y="877824"/>
            <a:ext cx="6511259" cy="4206240"/>
          </a:xfrm>
        </p:spPr>
      </p:pic>
      <p:sp>
        <p:nvSpPr>
          <p:cNvPr id="4" name="Text Placeholder 3">
            <a:extLst>
              <a:ext uri="{FF2B5EF4-FFF2-40B4-BE49-F238E27FC236}">
                <a16:creationId xmlns:a16="http://schemas.microsoft.com/office/drawing/2014/main" id="{91EC5BC8-FDDD-7D89-B26C-015B406443EA}"/>
              </a:ext>
            </a:extLst>
          </p:cNvPr>
          <p:cNvSpPr>
            <a:spLocks noGrp="1"/>
          </p:cNvSpPr>
          <p:nvPr>
            <p:ph type="body" sz="half" idx="2"/>
          </p:nvPr>
        </p:nvSpPr>
        <p:spPr>
          <a:xfrm>
            <a:off x="164593" y="1243584"/>
            <a:ext cx="5358383" cy="5184648"/>
          </a:xfrm>
        </p:spPr>
        <p:txBody>
          <a:bodyPr/>
          <a:lstStyle/>
          <a:p>
            <a:r>
              <a:rPr lang="en-IN" dirty="0">
                <a:effectLst>
                  <a:outerShdw blurRad="38100" dist="38100" dir="2700000" algn="tl">
                    <a:srgbClr val="000000">
                      <a:alpha val="43137"/>
                    </a:srgbClr>
                  </a:outerShdw>
                </a:effectLst>
              </a:rPr>
              <a:t>There are two main types of drone platforms:</a:t>
            </a:r>
          </a:p>
          <a:p>
            <a:pPr marL="342900" indent="-342900">
              <a:buFont typeface="+mj-lt"/>
              <a:buAutoNum type="arabicPeriod"/>
            </a:pPr>
            <a:r>
              <a:rPr lang="en-IN" b="1" i="1" dirty="0">
                <a:solidFill>
                  <a:schemeClr val="accent2">
                    <a:lumMod val="40000"/>
                    <a:lumOff val="60000"/>
                  </a:schemeClr>
                </a:solidFill>
                <a:effectLst>
                  <a:outerShdw blurRad="38100" dist="38100" dir="2700000" algn="tl">
                    <a:srgbClr val="000000">
                      <a:alpha val="43137"/>
                    </a:srgbClr>
                  </a:outerShdw>
                </a:effectLst>
              </a:rPr>
              <a:t>rotor</a:t>
            </a:r>
            <a:r>
              <a:rPr lang="en-IN" dirty="0">
                <a:effectLst>
                  <a:outerShdw blurRad="38100" dist="38100" dir="2700000" algn="tl">
                    <a:srgbClr val="000000">
                      <a:alpha val="43137"/>
                    </a:srgbClr>
                  </a:outerShdw>
                </a:effectLst>
              </a:rPr>
              <a:t>, including single-rotor and multi-rotor, such as tri-copters, quadcopters, hex-copters and octocopters</a:t>
            </a:r>
          </a:p>
          <a:p>
            <a:pPr marL="342900" indent="-342900">
              <a:buFont typeface="+mj-lt"/>
              <a:buAutoNum type="arabicPeriod"/>
            </a:pPr>
            <a:r>
              <a:rPr lang="en-IN" b="1" i="1" dirty="0">
                <a:solidFill>
                  <a:schemeClr val="accent2">
                    <a:lumMod val="40000"/>
                    <a:lumOff val="60000"/>
                  </a:schemeClr>
                </a:solidFill>
                <a:effectLst>
                  <a:outerShdw blurRad="38100" dist="38100" dir="2700000" algn="tl">
                    <a:srgbClr val="000000">
                      <a:alpha val="43137"/>
                    </a:srgbClr>
                  </a:outerShdw>
                </a:effectLst>
              </a:rPr>
              <a:t>fixed-wing</a:t>
            </a:r>
            <a:r>
              <a:rPr lang="en-IN" dirty="0">
                <a:effectLst>
                  <a:outerShdw blurRad="38100" dist="38100" dir="2700000" algn="tl">
                    <a:srgbClr val="000000">
                      <a:alpha val="43137"/>
                    </a:srgbClr>
                  </a:outerShdw>
                </a:effectLst>
              </a:rPr>
              <a:t>, which include the hybrid vertical take-off and landing (VTOL) drones that don't require runways.</a:t>
            </a:r>
          </a:p>
          <a:p>
            <a:r>
              <a:rPr lang="en-IN" dirty="0">
                <a:effectLst>
                  <a:outerShdw blurRad="38100" dist="38100" dir="2700000" algn="tl">
                    <a:srgbClr val="000000">
                      <a:alpha val="43137"/>
                    </a:srgbClr>
                  </a:outerShdw>
                </a:effectLst>
              </a:rPr>
              <a:t>Nonmilitary drones are generally either personal and hobbyist ones or commercial aircraft.</a:t>
            </a:r>
          </a:p>
        </p:txBody>
      </p:sp>
    </p:spTree>
    <p:extLst>
      <p:ext uri="{BB962C8B-B14F-4D97-AF65-F5344CB8AC3E}">
        <p14:creationId xmlns:p14="http://schemas.microsoft.com/office/powerpoint/2010/main" val="2383201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3EF0C-153E-A0F0-0595-A67A5CBE60C0}"/>
              </a:ext>
            </a:extLst>
          </p:cNvPr>
          <p:cNvSpPr>
            <a:spLocks noGrp="1"/>
          </p:cNvSpPr>
          <p:nvPr>
            <p:ph type="title"/>
          </p:nvPr>
        </p:nvSpPr>
        <p:spPr>
          <a:xfrm>
            <a:off x="557784" y="274320"/>
            <a:ext cx="4590287" cy="813816"/>
          </a:xfrm>
        </p:spPr>
        <p:txBody>
          <a:bodyPr>
            <a:normAutofit/>
          </a:bodyPr>
          <a:lstStyle/>
          <a:p>
            <a:r>
              <a:rPr lang="en-IN" b="1"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rPr>
              <a:t>Military drones stats</a:t>
            </a:r>
          </a:p>
        </p:txBody>
      </p:sp>
      <p:pic>
        <p:nvPicPr>
          <p:cNvPr id="6" name="Picture Placeholder 5">
            <a:extLst>
              <a:ext uri="{FF2B5EF4-FFF2-40B4-BE49-F238E27FC236}">
                <a16:creationId xmlns:a16="http://schemas.microsoft.com/office/drawing/2014/main" id="{596A26F8-2644-2424-95A0-79DA7FDF1432}"/>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465" r="-225"/>
          <a:stretch/>
        </p:blipFill>
        <p:spPr>
          <a:xfrm>
            <a:off x="5760720" y="1078992"/>
            <a:ext cx="6157569" cy="4398264"/>
          </a:xfrm>
        </p:spPr>
      </p:pic>
      <p:sp>
        <p:nvSpPr>
          <p:cNvPr id="4" name="Text Placeholder 3">
            <a:extLst>
              <a:ext uri="{FF2B5EF4-FFF2-40B4-BE49-F238E27FC236}">
                <a16:creationId xmlns:a16="http://schemas.microsoft.com/office/drawing/2014/main" id="{0653EB3E-3AFD-AF00-8DF6-DA66241916FC}"/>
              </a:ext>
            </a:extLst>
          </p:cNvPr>
          <p:cNvSpPr>
            <a:spLocks noGrp="1"/>
          </p:cNvSpPr>
          <p:nvPr>
            <p:ph type="body" sz="half" idx="2"/>
          </p:nvPr>
        </p:nvSpPr>
        <p:spPr>
          <a:xfrm>
            <a:off x="420624" y="1170432"/>
            <a:ext cx="5248655" cy="5276088"/>
          </a:xfrm>
        </p:spPr>
        <p:txBody>
          <a:bodyPr>
            <a:normAutofit fontScale="92500" lnSpcReduction="10000"/>
          </a:bodyPr>
          <a:lstStyle/>
          <a:p>
            <a:r>
              <a:rPr lang="en-IN" b="1" dirty="0">
                <a:effectLst>
                  <a:outerShdw blurRad="38100" dist="38100" dir="2700000" algn="tl">
                    <a:srgbClr val="000000">
                      <a:alpha val="43137"/>
                    </a:srgbClr>
                  </a:outerShdw>
                </a:effectLst>
              </a:rPr>
              <a:t>Top Sellers</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United States</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Israel</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China are the biggest producers and sellers of drones.</a:t>
            </a:r>
          </a:p>
          <a:p>
            <a:pPr marL="285750" indent="-285750">
              <a:buFont typeface="Arial" panose="020B0604020202020204" pitchFamily="34" charset="0"/>
              <a:buChar char="•"/>
            </a:pPr>
            <a:endParaRPr lang="en-IN" dirty="0">
              <a:effectLst>
                <a:outerShdw blurRad="38100" dist="38100" dir="2700000" algn="tl">
                  <a:srgbClr val="000000">
                    <a:alpha val="43137"/>
                  </a:srgbClr>
                </a:outerShdw>
              </a:effectLst>
            </a:endParaRPr>
          </a:p>
          <a:p>
            <a:r>
              <a:rPr lang="en-IN" dirty="0">
                <a:effectLst>
                  <a:outerShdw blurRad="38100" dist="38100" dir="2700000" algn="tl">
                    <a:srgbClr val="000000">
                      <a:alpha val="43137"/>
                    </a:srgbClr>
                  </a:outerShdw>
                </a:effectLst>
              </a:rPr>
              <a:t>America’s leading combat drone is the MQ-9 Reaper</a:t>
            </a:r>
          </a:p>
          <a:p>
            <a:r>
              <a:rPr lang="en-IN" b="1" dirty="0">
                <a:effectLst>
                  <a:outerShdw blurRad="38100" dist="38100" dir="2700000" algn="tl">
                    <a:srgbClr val="000000">
                      <a:alpha val="43137"/>
                    </a:srgbClr>
                  </a:outerShdw>
                </a:effectLst>
              </a:rPr>
              <a:t>Top Buyers</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India</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United Kingdom</a:t>
            </a:r>
          </a:p>
          <a:p>
            <a:pPr marL="285750" indent="-285750">
              <a:buFont typeface="Arial" panose="020B0604020202020204" pitchFamily="34" charset="0"/>
              <a:buChar char="•"/>
            </a:pPr>
            <a:endParaRPr lang="en-IN" dirty="0">
              <a:effectLst>
                <a:outerShdw blurRad="38100" dist="38100" dir="2700000" algn="tl">
                  <a:srgbClr val="000000">
                    <a:alpha val="43137"/>
                  </a:srgbClr>
                </a:outerShdw>
              </a:effectLst>
            </a:endParaRPr>
          </a:p>
          <a:p>
            <a:r>
              <a:rPr lang="en-IN" dirty="0">
                <a:effectLst>
                  <a:outerShdw blurRad="38100" dist="38100" dir="2700000" algn="tl">
                    <a:srgbClr val="000000">
                      <a:alpha val="43137"/>
                    </a:srgbClr>
                  </a:outerShdw>
                </a:effectLst>
              </a:rPr>
              <a:t>Indian Navy has leased two </a:t>
            </a:r>
            <a:r>
              <a:rPr lang="en-IN" b="1" i="1" dirty="0">
                <a:solidFill>
                  <a:schemeClr val="accent2">
                    <a:lumMod val="40000"/>
                    <a:lumOff val="60000"/>
                  </a:schemeClr>
                </a:solidFill>
                <a:effectLst>
                  <a:outerShdw blurRad="38100" dist="38100" dir="2700000" algn="tl">
                    <a:srgbClr val="000000">
                      <a:alpha val="43137"/>
                    </a:srgbClr>
                  </a:outerShdw>
                </a:effectLst>
              </a:rPr>
              <a:t>MQ-9B </a:t>
            </a:r>
            <a:r>
              <a:rPr lang="en-IN" b="1" i="1" dirty="0" err="1">
                <a:solidFill>
                  <a:schemeClr val="accent2">
                    <a:lumMod val="40000"/>
                    <a:lumOff val="60000"/>
                  </a:schemeClr>
                </a:solidFill>
                <a:effectLst>
                  <a:outerShdw blurRad="38100" dist="38100" dir="2700000" algn="tl">
                    <a:srgbClr val="000000">
                      <a:alpha val="43137"/>
                    </a:srgbClr>
                  </a:outerShdw>
                </a:effectLst>
              </a:rPr>
              <a:t>SeaGuardian</a:t>
            </a:r>
            <a:r>
              <a:rPr lang="en-IN" b="1" dirty="0">
                <a:effectLst>
                  <a:outerShdw blurRad="38100" dist="38100" dir="2700000" algn="tl">
                    <a:srgbClr val="000000">
                      <a:alpha val="43137"/>
                    </a:srgbClr>
                  </a:outerShdw>
                </a:effectLst>
              </a:rPr>
              <a:t> </a:t>
            </a:r>
            <a:r>
              <a:rPr lang="en-IN" dirty="0">
                <a:effectLst>
                  <a:outerShdw blurRad="38100" dist="38100" dir="2700000" algn="tl">
                    <a:srgbClr val="000000">
                      <a:alpha val="43137"/>
                    </a:srgbClr>
                  </a:outerShdw>
                </a:effectLst>
              </a:rPr>
              <a:t>drones from the US. The proposed induction of the MQ-9Bs would give India the distinction of being the only non-NATO country to receive these combat drones from the US</a:t>
            </a:r>
          </a:p>
          <a:p>
            <a:endParaRPr lang="en-IN"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18333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D6B49-6BB1-C8E9-42BE-11A8DCC74CD1}"/>
              </a:ext>
            </a:extLst>
          </p:cNvPr>
          <p:cNvSpPr>
            <a:spLocks noGrp="1"/>
          </p:cNvSpPr>
          <p:nvPr>
            <p:ph type="title"/>
          </p:nvPr>
        </p:nvSpPr>
        <p:spPr>
          <a:xfrm>
            <a:off x="512065" y="429768"/>
            <a:ext cx="4471416" cy="676656"/>
          </a:xfrm>
        </p:spPr>
        <p:txBody>
          <a:bodyPr>
            <a:normAutofit fontScale="90000"/>
          </a:bodyPr>
          <a:lstStyle/>
          <a:p>
            <a:r>
              <a:rPr lang="en-IN" b="1"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rPr>
              <a:t>Military drones in action</a:t>
            </a:r>
          </a:p>
        </p:txBody>
      </p:sp>
      <p:sp>
        <p:nvSpPr>
          <p:cNvPr id="4" name="Text Placeholder 3">
            <a:extLst>
              <a:ext uri="{FF2B5EF4-FFF2-40B4-BE49-F238E27FC236}">
                <a16:creationId xmlns:a16="http://schemas.microsoft.com/office/drawing/2014/main" id="{FD70DD01-79BC-5D0E-E664-0FD4298B6AB0}"/>
              </a:ext>
            </a:extLst>
          </p:cNvPr>
          <p:cNvSpPr>
            <a:spLocks noGrp="1"/>
          </p:cNvSpPr>
          <p:nvPr>
            <p:ph type="body" sz="half" idx="2"/>
          </p:nvPr>
        </p:nvSpPr>
        <p:spPr>
          <a:xfrm>
            <a:off x="338329" y="1234440"/>
            <a:ext cx="5330952" cy="4992624"/>
          </a:xfrm>
        </p:spPr>
        <p:txBody>
          <a:bodyPr>
            <a:normAutofit/>
          </a:bodyPr>
          <a:lstStyle/>
          <a:p>
            <a:r>
              <a:rPr lang="en-IN" b="1" i="1" dirty="0" err="1">
                <a:solidFill>
                  <a:schemeClr val="accent2">
                    <a:lumMod val="40000"/>
                    <a:lumOff val="60000"/>
                  </a:schemeClr>
                </a:solidFill>
                <a:effectLst>
                  <a:outerShdw blurRad="38100" dist="38100" dir="2700000" algn="tl">
                    <a:srgbClr val="000000">
                      <a:alpha val="43137"/>
                    </a:srgbClr>
                  </a:outerShdw>
                </a:effectLst>
              </a:rPr>
              <a:t>Bayraktar</a:t>
            </a:r>
            <a:r>
              <a:rPr lang="en-IN" b="1" i="1" dirty="0">
                <a:solidFill>
                  <a:schemeClr val="accent2">
                    <a:lumMod val="40000"/>
                    <a:lumOff val="60000"/>
                  </a:schemeClr>
                </a:solidFill>
                <a:effectLst>
                  <a:outerShdw blurRad="38100" dist="38100" dir="2700000" algn="tl">
                    <a:srgbClr val="000000">
                      <a:alpha val="43137"/>
                    </a:srgbClr>
                  </a:outerShdw>
                </a:effectLst>
              </a:rPr>
              <a:t> TB2 </a:t>
            </a:r>
            <a:r>
              <a:rPr lang="en-IN" dirty="0">
                <a:effectLst>
                  <a:outerShdw blurRad="38100" dist="38100" dir="2700000" algn="tl">
                    <a:srgbClr val="000000">
                      <a:alpha val="43137"/>
                    </a:srgbClr>
                  </a:outerShdw>
                </a:effectLst>
              </a:rPr>
              <a:t>unmanned combat aerial vehicle helped </a:t>
            </a:r>
            <a:r>
              <a:rPr lang="en-IN" b="1" i="1" dirty="0">
                <a:solidFill>
                  <a:schemeClr val="accent2">
                    <a:lumMod val="40000"/>
                    <a:lumOff val="60000"/>
                  </a:schemeClr>
                </a:solidFill>
                <a:effectLst>
                  <a:outerShdw blurRad="38100" dist="38100" dir="2700000" algn="tl">
                    <a:srgbClr val="000000">
                      <a:alpha val="43137"/>
                    </a:srgbClr>
                  </a:outerShdw>
                </a:effectLst>
              </a:rPr>
              <a:t>Ukrainians</a:t>
            </a:r>
            <a:r>
              <a:rPr lang="en-IN" dirty="0">
                <a:effectLst>
                  <a:outerShdw blurRad="38100" dist="38100" dir="2700000" algn="tl">
                    <a:srgbClr val="000000">
                      <a:alpha val="43137"/>
                    </a:srgbClr>
                  </a:outerShdw>
                </a:effectLst>
              </a:rPr>
              <a:t> in their fight is the </a:t>
            </a:r>
            <a:r>
              <a:rPr lang="en-IN" dirty="0" err="1">
                <a:effectLst>
                  <a:outerShdw blurRad="38100" dist="38100" dir="2700000" algn="tl">
                    <a:srgbClr val="000000">
                      <a:alpha val="43137"/>
                    </a:srgbClr>
                  </a:outerShdw>
                </a:effectLst>
              </a:rPr>
              <a:t>Bayraktar</a:t>
            </a:r>
            <a:r>
              <a:rPr lang="en-IN" dirty="0">
                <a:effectLst>
                  <a:outerShdw blurRad="38100" dist="38100" dir="2700000" algn="tl">
                    <a:srgbClr val="000000">
                      <a:alpha val="43137"/>
                    </a:srgbClr>
                  </a:outerShdw>
                </a:effectLst>
              </a:rPr>
              <a:t> TB2 unmanned combat aerial vehicle - a Turkish-made drone that can carry small anti-</a:t>
            </a:r>
            <a:r>
              <a:rPr lang="en-IN" dirty="0" err="1">
                <a:effectLst>
                  <a:outerShdw blurRad="38100" dist="38100" dir="2700000" algn="tl">
                    <a:srgbClr val="000000">
                      <a:alpha val="43137"/>
                    </a:srgbClr>
                  </a:outerShdw>
                </a:effectLst>
              </a:rPr>
              <a:t>armor</a:t>
            </a:r>
            <a:r>
              <a:rPr lang="en-IN" dirty="0">
                <a:effectLst>
                  <a:outerShdw blurRad="38100" dist="38100" dir="2700000" algn="tl">
                    <a:srgbClr val="000000">
                      <a:alpha val="43137"/>
                    </a:srgbClr>
                  </a:outerShdw>
                </a:effectLst>
              </a:rPr>
              <a:t> weapons.</a:t>
            </a:r>
          </a:p>
          <a:p>
            <a:r>
              <a:rPr lang="en-IN" b="1" i="1" dirty="0">
                <a:solidFill>
                  <a:schemeClr val="accent2">
                    <a:lumMod val="40000"/>
                    <a:lumOff val="60000"/>
                  </a:schemeClr>
                </a:solidFill>
              </a:rPr>
              <a:t>The Imperial Eagle </a:t>
            </a:r>
            <a:r>
              <a:rPr lang="en-IN" dirty="0"/>
              <a:t>is an Indian light-weight mini-UAV developed by the Aeronautical Development Establishment, National Aerospace Laboratories and supported by private vendors. Its primary users are the National Security Guard(NSG) and the military services</a:t>
            </a:r>
            <a:endParaRPr lang="en-IN" dirty="0">
              <a:effectLst>
                <a:outerShdw blurRad="38100" dist="38100" dir="2700000" algn="tl">
                  <a:srgbClr val="000000">
                    <a:alpha val="43137"/>
                  </a:srgbClr>
                </a:outerShdw>
              </a:effectLst>
            </a:endParaRPr>
          </a:p>
        </p:txBody>
      </p:sp>
      <p:pic>
        <p:nvPicPr>
          <p:cNvPr id="6" name="Picture Placeholder 5">
            <a:extLst>
              <a:ext uri="{FF2B5EF4-FFF2-40B4-BE49-F238E27FC236}">
                <a16:creationId xmlns:a16="http://schemas.microsoft.com/office/drawing/2014/main" id="{9B74AE54-14E8-34B6-7D9E-00104A123FA8}"/>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541" r="707"/>
          <a:stretch/>
        </p:blipFill>
        <p:spPr>
          <a:xfrm>
            <a:off x="6522721" y="429768"/>
            <a:ext cx="3877055" cy="2046953"/>
          </a:xfrm>
        </p:spPr>
      </p:pic>
      <p:pic>
        <p:nvPicPr>
          <p:cNvPr id="8" name="Picture 7">
            <a:extLst>
              <a:ext uri="{FF2B5EF4-FFF2-40B4-BE49-F238E27FC236}">
                <a16:creationId xmlns:a16="http://schemas.microsoft.com/office/drawing/2014/main" id="{F7385536-4E2B-F7A0-7189-80F86DF24A2E}"/>
              </a:ext>
            </a:extLst>
          </p:cNvPr>
          <p:cNvPicPr>
            <a:picLocks noChangeAspect="1"/>
          </p:cNvPicPr>
          <p:nvPr/>
        </p:nvPicPr>
        <p:blipFill>
          <a:blip r:embed="rId3"/>
          <a:stretch>
            <a:fillRect/>
          </a:stretch>
        </p:blipFill>
        <p:spPr>
          <a:xfrm>
            <a:off x="6937249" y="2624328"/>
            <a:ext cx="3244811" cy="2433608"/>
          </a:xfrm>
          <a:prstGeom prst="rect">
            <a:avLst/>
          </a:prstGeom>
        </p:spPr>
      </p:pic>
    </p:spTree>
    <p:extLst>
      <p:ext uri="{BB962C8B-B14F-4D97-AF65-F5344CB8AC3E}">
        <p14:creationId xmlns:p14="http://schemas.microsoft.com/office/powerpoint/2010/main" val="3474239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08386-51D1-4142-EAFC-495E040532CC}"/>
              </a:ext>
            </a:extLst>
          </p:cNvPr>
          <p:cNvSpPr>
            <a:spLocks noGrp="1"/>
          </p:cNvSpPr>
          <p:nvPr>
            <p:ph type="title"/>
          </p:nvPr>
        </p:nvSpPr>
        <p:spPr>
          <a:xfrm>
            <a:off x="685800" y="384048"/>
            <a:ext cx="5852160" cy="795528"/>
          </a:xfrm>
        </p:spPr>
        <p:txBody>
          <a:bodyPr/>
          <a:lstStyle/>
          <a:p>
            <a:r>
              <a:rPr lang="en-IN" b="1"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rPr>
              <a:t>Looking Back: Drones In India</a:t>
            </a:r>
            <a:endParaRPr lang="en-IN" dirty="0">
              <a:solidFill>
                <a:schemeClr val="accent2">
                  <a:lumMod val="40000"/>
                  <a:lumOff val="60000"/>
                </a:schemeClr>
              </a:solidFill>
              <a:effectLst>
                <a:outerShdw blurRad="38100" dist="38100" dir="2700000" algn="tl">
                  <a:srgbClr val="000000">
                    <a:alpha val="43137"/>
                  </a:srgbClr>
                </a:outerShdw>
              </a:effectLst>
              <a:latin typeface="Bahnschrift" panose="020B0502040204020203" pitchFamily="34" charset="0"/>
            </a:endParaRPr>
          </a:p>
        </p:txBody>
      </p:sp>
      <p:pic>
        <p:nvPicPr>
          <p:cNvPr id="6" name="Picture Placeholder 5">
            <a:extLst>
              <a:ext uri="{FF2B5EF4-FFF2-40B4-BE49-F238E27FC236}">
                <a16:creationId xmlns:a16="http://schemas.microsoft.com/office/drawing/2014/main" id="{0FCE68A5-4562-7059-E553-551E374A7031}"/>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82" r="3646"/>
          <a:stretch/>
        </p:blipFill>
        <p:spPr>
          <a:xfrm>
            <a:off x="7441935" y="559823"/>
            <a:ext cx="4180996" cy="2695440"/>
          </a:xfrm>
        </p:spPr>
      </p:pic>
      <p:sp>
        <p:nvSpPr>
          <p:cNvPr id="4" name="Text Placeholder 3">
            <a:extLst>
              <a:ext uri="{FF2B5EF4-FFF2-40B4-BE49-F238E27FC236}">
                <a16:creationId xmlns:a16="http://schemas.microsoft.com/office/drawing/2014/main" id="{FD054F0D-178B-43E6-A798-167DA4781DB8}"/>
              </a:ext>
            </a:extLst>
          </p:cNvPr>
          <p:cNvSpPr>
            <a:spLocks noGrp="1"/>
          </p:cNvSpPr>
          <p:nvPr>
            <p:ph type="body" sz="half" idx="2"/>
          </p:nvPr>
        </p:nvSpPr>
        <p:spPr>
          <a:xfrm>
            <a:off x="557784" y="1371600"/>
            <a:ext cx="6400800" cy="5102352"/>
          </a:xfrm>
        </p:spPr>
        <p:txBody>
          <a:bodyPr>
            <a:normAutofit fontScale="92500" lnSpcReduction="10000"/>
          </a:bodyPr>
          <a:lstStyle/>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The Indian Army was the first to acquire unmanned aerial vehicles or UAVs in the late 1990s from Israel, and the Indian Air Force and Navy followed suit.</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India first used military drones during the 1999 Kargil war with Pakistan. At first, the Indian Air Force deployed manned English aircraft for photo reconnaissance along the Line of Control, but this system proved highly inefficient and strategically weak over the mountainous Kargil terrain.</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After India lost a Canberra PR57 to Pakistani infrared homing missiles, Israel discreetly supplied the Indian Air Force with the </a:t>
            </a:r>
            <a:r>
              <a:rPr lang="en-IN" b="1" i="1" dirty="0">
                <a:solidFill>
                  <a:schemeClr val="accent2">
                    <a:lumMod val="40000"/>
                    <a:lumOff val="60000"/>
                  </a:schemeClr>
                </a:solidFill>
                <a:effectLst>
                  <a:outerShdw blurRad="38100" dist="38100" dir="2700000" algn="tl">
                    <a:srgbClr val="000000">
                      <a:alpha val="43137"/>
                    </a:srgbClr>
                  </a:outerShdw>
                </a:effectLst>
              </a:rPr>
              <a:t>IAI Heron and Searcher drones</a:t>
            </a:r>
            <a:r>
              <a:rPr lang="en-IN" dirty="0">
                <a:effectLst>
                  <a:outerShdw blurRad="38100" dist="38100" dir="2700000" algn="tl">
                    <a:srgbClr val="000000">
                      <a:alpha val="43137"/>
                    </a:srgbClr>
                  </a:outerShdw>
                </a:effectLst>
              </a:rPr>
              <a:t>, which were useful for acquiring target information along the Line of Control.</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Since Kargil, India has procured numerous Israeli military unmanned aircraft. In 2009, the Indian Air Force purchased 10 </a:t>
            </a:r>
            <a:r>
              <a:rPr lang="en-IN" dirty="0" err="1">
                <a:effectLst>
                  <a:outerShdw blurRad="38100" dist="38100" dir="2700000" algn="tl">
                    <a:srgbClr val="000000">
                      <a:alpha val="43137"/>
                    </a:srgbClr>
                  </a:outerShdw>
                </a:effectLst>
              </a:rPr>
              <a:t>Harops</a:t>
            </a:r>
            <a:r>
              <a:rPr lang="en-IN" dirty="0">
                <a:effectLst>
                  <a:outerShdw blurRad="38100" dist="38100" dir="2700000" algn="tl">
                    <a:srgbClr val="000000">
                      <a:alpha val="43137"/>
                    </a:srgbClr>
                  </a:outerShdw>
                </a:effectLst>
              </a:rPr>
              <a:t> in a $100 million contract with Israel Aerospace Industries.</a:t>
            </a:r>
          </a:p>
          <a:p>
            <a:pPr marL="285750" indent="-285750">
              <a:buFont typeface="Arial" panose="020B0604020202020204" pitchFamily="34" charset="0"/>
              <a:buChar char="•"/>
            </a:pPr>
            <a:r>
              <a:rPr lang="en-IN" dirty="0">
                <a:effectLst>
                  <a:outerShdw blurRad="38100" dist="38100" dir="2700000" algn="tl">
                    <a:srgbClr val="000000">
                      <a:alpha val="43137"/>
                    </a:srgbClr>
                  </a:outerShdw>
                </a:effectLst>
              </a:rPr>
              <a:t>In 2013, the Indian Air Force made a $280 million deal with Israel Aerospace Industries for a new series of Heron medium-altitude, long-endurance drones.</a:t>
            </a:r>
          </a:p>
          <a:p>
            <a:pPr marL="285750" indent="-285750">
              <a:buFont typeface="Arial" panose="020B0604020202020204" pitchFamily="34" charset="0"/>
              <a:buChar char="•"/>
            </a:pPr>
            <a:endParaRPr lang="en-IN" dirty="0">
              <a:effectLst>
                <a:outerShdw blurRad="38100" dist="38100" dir="2700000" algn="tl">
                  <a:srgbClr val="000000">
                    <a:alpha val="43137"/>
                  </a:srgbClr>
                </a:outerShdw>
              </a:effectLst>
            </a:endParaRPr>
          </a:p>
        </p:txBody>
      </p:sp>
      <p:pic>
        <p:nvPicPr>
          <p:cNvPr id="9" name="Picture 8">
            <a:extLst>
              <a:ext uri="{FF2B5EF4-FFF2-40B4-BE49-F238E27FC236}">
                <a16:creationId xmlns:a16="http://schemas.microsoft.com/office/drawing/2014/main" id="{736AF945-4DAB-518A-0372-E10860666DA3}"/>
              </a:ext>
            </a:extLst>
          </p:cNvPr>
          <p:cNvPicPr>
            <a:picLocks noChangeAspect="1"/>
          </p:cNvPicPr>
          <p:nvPr/>
        </p:nvPicPr>
        <p:blipFill>
          <a:blip r:embed="rId3"/>
          <a:stretch>
            <a:fillRect/>
          </a:stretch>
        </p:blipFill>
        <p:spPr>
          <a:xfrm>
            <a:off x="7225919" y="3602737"/>
            <a:ext cx="4613029" cy="2596895"/>
          </a:xfrm>
          <a:prstGeom prst="rect">
            <a:avLst/>
          </a:prstGeom>
        </p:spPr>
      </p:pic>
    </p:spTree>
    <p:extLst>
      <p:ext uri="{BB962C8B-B14F-4D97-AF65-F5344CB8AC3E}">
        <p14:creationId xmlns:p14="http://schemas.microsoft.com/office/powerpoint/2010/main" val="13359780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61DDDE80-2DFA-4F2A-B66F-72059846BDAA}"/>
    </a:ext>
  </a:extLst>
</a:theme>
</file>

<file path=docProps/app.xml><?xml version="1.0" encoding="utf-8"?>
<Properties xmlns="http://schemas.openxmlformats.org/officeDocument/2006/extended-properties" xmlns:vt="http://schemas.openxmlformats.org/officeDocument/2006/docPropsVTypes">
  <Template>TM03457452[[fn=Celestial]]</Template>
  <TotalTime>305</TotalTime>
  <Words>689</Words>
  <Application>Microsoft Office PowerPoint</Application>
  <PresentationFormat>Widescreen</PresentationFormat>
  <Paragraphs>49</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Bahnschrift</vt:lpstr>
      <vt:lpstr>Calibri</vt:lpstr>
      <vt:lpstr>Calibri Light</vt:lpstr>
      <vt:lpstr>Celestial</vt:lpstr>
      <vt:lpstr>Drone jatti ne..</vt:lpstr>
      <vt:lpstr>What is a Drone?</vt:lpstr>
      <vt:lpstr>How do drones work? </vt:lpstr>
      <vt:lpstr>What are common drone features and components?</vt:lpstr>
      <vt:lpstr>What types of drones are available? </vt:lpstr>
      <vt:lpstr>Military drones stats</vt:lpstr>
      <vt:lpstr>Military drones in action</vt:lpstr>
      <vt:lpstr>Looking Back: Drones In India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Drone jatti ne..</dc:title>
  <dc:creator>Anonymous Everywhere</dc:creator>
  <cp:lastModifiedBy>Anonymous Everywhere</cp:lastModifiedBy>
  <cp:revision>2</cp:revision>
  <dcterms:created xsi:type="dcterms:W3CDTF">2022-05-25T13:08:29Z</dcterms:created>
  <dcterms:modified xsi:type="dcterms:W3CDTF">2022-05-25T18:14:01Z</dcterms:modified>
</cp:coreProperties>
</file>

<file path=docProps/thumbnail.jpeg>
</file>